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66" r:id="rId16"/>
    <p:sldId id="267" r:id="rId17"/>
    <p:sldId id="277" r:id="rId18"/>
    <p:sldId id="27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7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10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C5665-DBA6-4621-9769-A6B20F166DDB}" type="datetimeFigureOut">
              <a:rPr lang="fr-FR" smtClean="0"/>
              <a:pPr/>
              <a:t>21/01/2018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DEF3E-7739-487F-A40D-1A9F7872FE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C80CF-891F-48C9-94A2-6DCAC381E778}" type="datetimeFigureOut">
              <a:rPr lang="fr-FR" smtClean="0"/>
              <a:pPr/>
              <a:t>21/01/2018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72D94-3895-473F-8DE5-35D3A6DC5C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fr-FR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Lieux accidentogènes( pas de visibilité).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-Rue VALDEYRON / Avenue Maréchal de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lattre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TASSIGNY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-Rue des BRETONS/ Avenue G. POMPIDOU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-Rue CASTAGNET / Avenue du Ct L'HERMINIER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-Rue des BRETONS / Rue Christophe COLOMB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fr-FR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Ecoulement des eaux pluviales insuffisant sur la chaussée.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 -Rue des BRETONS au niveau du N° 16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 -Croisement Rue des BRETONS / Rue Christophe COLOMB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 -Avenue de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lattre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TASSIGNY au niveau du N° 56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 -Avenue du Ct L'HERMINIER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façe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l'entrée de la résidence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Taille Arbres et Haies.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 -Avenue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Françis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JAMMES  N° 1 ( Pin sur trottoir)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 -Avenue G. POMPIDOU N° 25 sur Allée ( Pins à tailler)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 -Rue des BRETONS N° 17  ( pin à tailler)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 -Rue de l'ISLE de CAPBRETON N°13 ( haie à tailler)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 -Rue des BRETONS N°3 ( haie à tailler)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fr-FR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Possibilité de stationnement sur trottoir sans gêne pour les piétons et automobilistes.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 -Rue des BRETONS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 -Rue VALDEYRON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 -Rue des BASQUES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 -Rue CASTAGNET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2D94-3895-473F-8DE5-35D3A6DC5CD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EBDC-8F7B-4753-8448-467BC0FF8B44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D305-1257-4C43-A982-5DF54E287160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B5E-D4BA-48EF-A942-FC8D02CF40E3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085F-CF04-4EE5-A1CC-81FC964B689C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FEEF-5B6C-4C66-B9DC-FE8815CC2ABC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AB1-998F-459B-A0A0-93176FA605A5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4B4D-D92E-4F76-BA42-CC2EB88E4785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982B-F259-4528-B532-8ADB44C37C34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8E41-D324-4329-B368-660B1039BF65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D8B-4EB1-4C7B-BF5C-D0824028FD04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BB9-C07E-402E-9DB1-1ED2DA037BDA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594E-9DC6-4E0D-916C-7FD8005BE3BE}" type="datetime1">
              <a:rPr lang="fr-FR" smtClean="0"/>
              <a:pPr/>
              <a:t>21/01/2018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Réunion Municipalité - Comité de quartier Le Port Capbreton 26/01/2018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60D9-82B0-4A5B-9F75-1E8DCD0B2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726" y="1449080"/>
            <a:ext cx="8283387" cy="4717823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67544" y="260648"/>
            <a:ext cx="8208912" cy="120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COMITE QUARTIER 1 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PORT  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CAPBRETON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824064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B050776 1.JPG"/>
          <p:cNvPicPr>
            <a:picLocks noChangeAspect="1"/>
          </p:cNvPicPr>
          <p:nvPr/>
        </p:nvPicPr>
        <p:blipFill>
          <a:blip r:embed="rId2" cstate="print">
            <a:lum bright="55000" contrast="-70000"/>
          </a:blip>
          <a:stretch>
            <a:fillRect/>
          </a:stretch>
        </p:blipFill>
        <p:spPr>
          <a:xfrm rot="16200000">
            <a:off x="1871700" y="-1106996"/>
            <a:ext cx="5400600" cy="914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CADRE DE VIE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3.    LE STATIONNEMENT </a:t>
            </a:r>
          </a:p>
          <a:p>
            <a:pPr marL="0" algn="just">
              <a:buNone/>
            </a:pPr>
            <a:r>
              <a:rPr lang="fr-FR" dirty="0" smtClean="0"/>
              <a:t>Pour gagner des places de stationnement pourquoi, ne pas borner dans des petites rues annexes ? </a:t>
            </a:r>
          </a:p>
          <a:p>
            <a:pPr marL="0" algn="just">
              <a:buNone/>
            </a:pPr>
            <a:r>
              <a:rPr lang="fr-FR" dirty="0" smtClean="0"/>
              <a:t>Le problème des voitures de  + de 1.90 M qui passent la nuit dans les petites rues. </a:t>
            </a:r>
          </a:p>
          <a:p>
            <a:pPr marL="0" algn="just">
              <a:buNone/>
            </a:pPr>
            <a:r>
              <a:rPr lang="fr-FR" dirty="0" smtClean="0"/>
              <a:t>Les croisements dangereux comme celui entre la rue </a:t>
            </a:r>
            <a:r>
              <a:rPr lang="fr-FR" dirty="0" err="1" smtClean="0"/>
              <a:t>Castagnet</a:t>
            </a:r>
            <a:r>
              <a:rPr lang="fr-FR" dirty="0" smtClean="0"/>
              <a:t> et la rue de l’</a:t>
            </a:r>
            <a:r>
              <a:rPr lang="fr-FR" dirty="0" err="1" smtClean="0"/>
              <a:t>Herminier</a:t>
            </a:r>
            <a:r>
              <a:rPr lang="fr-FR" dirty="0" smtClean="0"/>
              <a:t> qui, parce qu’on a offert des stationnements à côté du stop, n ‘offre aucune vision de la circulation. </a:t>
            </a:r>
          </a:p>
          <a:p>
            <a:pPr marL="0" algn="just">
              <a:buNone/>
            </a:pPr>
            <a:r>
              <a:rPr lang="fr-FR" dirty="0" smtClean="0"/>
              <a:t>Les commerçants qui occupent les trottoirs : demander la règle d’attribution de l’espace public.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B050776 1.JPG"/>
          <p:cNvPicPr>
            <a:picLocks noChangeAspect="1"/>
          </p:cNvPicPr>
          <p:nvPr/>
        </p:nvPicPr>
        <p:blipFill>
          <a:blip r:embed="rId2" cstate="print">
            <a:lum bright="55000" contrast="-70000"/>
          </a:blip>
          <a:stretch>
            <a:fillRect/>
          </a:stretch>
        </p:blipFill>
        <p:spPr>
          <a:xfrm rot="16200000">
            <a:off x="1871700" y="-1106996"/>
            <a:ext cx="5400600" cy="914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CADRE DE VIE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4.    TRANSPORT EN COMMUN </a:t>
            </a:r>
          </a:p>
          <a:p>
            <a:pPr marL="0">
              <a:buNone/>
            </a:pPr>
            <a:r>
              <a:rPr lang="fr-FR" dirty="0" smtClean="0"/>
              <a:t>Les horaires sont difficilement lisibles et l’accès à ces horaires peu ou pas judicieux</a:t>
            </a:r>
          </a:p>
          <a:p>
            <a:pPr marL="0">
              <a:buNone/>
            </a:pPr>
            <a:r>
              <a:rPr lang="fr-FR" b="1" dirty="0" smtClean="0"/>
              <a:t>5.   GESTION  DES ORDURES </a:t>
            </a:r>
          </a:p>
          <a:p>
            <a:pPr marL="0">
              <a:buNone/>
            </a:pPr>
            <a:r>
              <a:rPr lang="fr-FR" dirty="0" smtClean="0"/>
              <a:t>Les bennes de certaines rues ne sont jamais nettoyées (rue de la Chaumière par exemple). Quelque fois il n’y a pas assez de bennes, comme par exemple rue l’</a:t>
            </a:r>
            <a:r>
              <a:rPr lang="fr-FR" dirty="0" err="1" smtClean="0"/>
              <a:t>Herminier</a:t>
            </a:r>
            <a:r>
              <a:rPr lang="fr-FR" dirty="0" smtClean="0"/>
              <a:t> où la seule benne déborde régulièrement. Revoir les fréquences de passage,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B050776 1.JPG"/>
          <p:cNvPicPr>
            <a:picLocks noChangeAspect="1"/>
          </p:cNvPicPr>
          <p:nvPr/>
        </p:nvPicPr>
        <p:blipFill>
          <a:blip r:embed="rId2" cstate="print">
            <a:lum bright="55000" contrast="-70000"/>
          </a:blip>
          <a:stretch>
            <a:fillRect/>
          </a:stretch>
        </p:blipFill>
        <p:spPr>
          <a:xfrm rot="16200000">
            <a:off x="1871700" y="-1106996"/>
            <a:ext cx="5400600" cy="914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CADRE DE VIE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4857403"/>
          </a:xfrm>
        </p:spPr>
        <p:txBody>
          <a:bodyPr/>
          <a:lstStyle/>
          <a:p>
            <a:pPr algn="just">
              <a:buNone/>
            </a:pPr>
            <a:r>
              <a:rPr lang="fr-FR" b="1" dirty="0" smtClean="0"/>
              <a:t>6.     LA SECURITE </a:t>
            </a:r>
          </a:p>
          <a:p>
            <a:pPr marL="0" algn="just">
              <a:buNone/>
            </a:pPr>
            <a:r>
              <a:rPr lang="fr-FR" dirty="0" smtClean="0"/>
              <a:t>Principalement le long des quais près de la capitainerie qui ne bénéficient d’aucune protection alors que le trottoir est déjà très étroit. </a:t>
            </a:r>
          </a:p>
          <a:p>
            <a:pPr algn="just">
              <a:buNone/>
            </a:pPr>
            <a:r>
              <a:rPr lang="fr-FR" b="1" dirty="0" smtClean="0"/>
              <a:t>7.     LE HAUT DEBIT </a:t>
            </a:r>
          </a:p>
          <a:p>
            <a:pPr marL="0" algn="just">
              <a:buNone/>
            </a:pPr>
            <a:r>
              <a:rPr lang="fr-FR" dirty="0" smtClean="0"/>
              <a:t>Où en est-on, comment fait-on le choix de son installation ?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B050776 1.JPG"/>
          <p:cNvPicPr>
            <a:picLocks noChangeAspect="1"/>
          </p:cNvPicPr>
          <p:nvPr/>
        </p:nvPicPr>
        <p:blipFill>
          <a:blip r:embed="rId2" cstate="print">
            <a:lum bright="55000" contrast="-70000"/>
          </a:blip>
          <a:stretch>
            <a:fillRect/>
          </a:stretch>
        </p:blipFill>
        <p:spPr>
          <a:xfrm rot="16200000">
            <a:off x="1871700" y="-1106996"/>
            <a:ext cx="5400600" cy="914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ENVIRONNEMENT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rmAutofit fontScale="92500"/>
          </a:bodyPr>
          <a:lstStyle/>
          <a:p>
            <a:pPr marL="0" algn="just">
              <a:buNone/>
            </a:pPr>
            <a:r>
              <a:rPr lang="fr-FR" b="1" dirty="0" smtClean="0"/>
              <a:t>1.     GESTION DES ARBRES </a:t>
            </a:r>
            <a:r>
              <a:rPr lang="fr-FR" dirty="0" smtClean="0"/>
              <a:t>(sous le n°8) </a:t>
            </a:r>
          </a:p>
          <a:p>
            <a:pPr marL="0" algn="just">
              <a:buNone/>
            </a:pPr>
            <a:r>
              <a:rPr lang="fr-FR" dirty="0" err="1" smtClean="0"/>
              <a:t>Revégétalisation</a:t>
            </a:r>
            <a:r>
              <a:rPr lang="fr-FR" dirty="0" smtClean="0"/>
              <a:t> normalement obligatoire mais non assurée quand un arbre est abattu et contrôle de celle-ci. </a:t>
            </a:r>
          </a:p>
          <a:p>
            <a:pPr marL="0" algn="just">
              <a:buNone/>
            </a:pPr>
            <a:r>
              <a:rPr lang="fr-FR" dirty="0" smtClean="0"/>
              <a:t>L’aménagement du port. </a:t>
            </a:r>
          </a:p>
          <a:p>
            <a:pPr marL="0" algn="just">
              <a:buNone/>
            </a:pPr>
            <a:r>
              <a:rPr lang="fr-FR" dirty="0" smtClean="0"/>
              <a:t>Les arbres dont les racines affluent sur les trottoirs et les déforment. </a:t>
            </a:r>
          </a:p>
          <a:p>
            <a:pPr marL="0" algn="just">
              <a:buNone/>
            </a:pPr>
            <a:r>
              <a:rPr lang="fr-FR" dirty="0" smtClean="0"/>
              <a:t>Le front de mer, le classement de certains arbres remarquables et en général, l’incitation à conserver, étendre et entretenir notre patrimoine vert.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B050776 1.JPG"/>
          <p:cNvPicPr>
            <a:picLocks noChangeAspect="1"/>
          </p:cNvPicPr>
          <p:nvPr/>
        </p:nvPicPr>
        <p:blipFill>
          <a:blip r:embed="rId2" cstate="print">
            <a:lum bright="55000" contrast="-70000"/>
          </a:blip>
          <a:stretch>
            <a:fillRect/>
          </a:stretch>
        </p:blipFill>
        <p:spPr>
          <a:xfrm rot="16200000">
            <a:off x="1871700" y="-1106996"/>
            <a:ext cx="5400600" cy="914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ENVIRONNEMENT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rmAutofit fontScale="92500" lnSpcReduction="20000"/>
          </a:bodyPr>
          <a:lstStyle/>
          <a:p>
            <a:pPr marL="0" algn="just">
              <a:buNone/>
            </a:pPr>
            <a:r>
              <a:rPr lang="fr-FR" b="1" dirty="0" smtClean="0"/>
              <a:t>2.  ENFOUISSEMENT DES LIGNES AERIENNES </a:t>
            </a:r>
            <a:r>
              <a:rPr lang="fr-FR" dirty="0" smtClean="0"/>
              <a:t>(sous le n°9) Est-ce prévu, où, quand ? </a:t>
            </a:r>
          </a:p>
          <a:p>
            <a:pPr marL="0" algn="just">
              <a:buNone/>
            </a:pPr>
            <a:r>
              <a:rPr lang="fr-FR" b="1" dirty="0" smtClean="0"/>
              <a:t>3.  PLU et budget : aspects de gestion administrative du quartier / de la ville </a:t>
            </a:r>
            <a:r>
              <a:rPr lang="fr-FR" dirty="0" smtClean="0"/>
              <a:t>(sous le n°10) </a:t>
            </a:r>
          </a:p>
          <a:p>
            <a:pPr marL="0" algn="just">
              <a:buNone/>
            </a:pPr>
            <a:r>
              <a:rPr lang="fr-FR" dirty="0" smtClean="0"/>
              <a:t>Certaines thématiques évoquées dans nos priorités peuvent avoir des impacts soit sur le PLU ou sur le budget de la ville. Comment peut-on concevoir la contribution du Comité de quartier à la construction à la fois du budget annuel de la ville et des futures révisions du PLU ?  </a:t>
            </a:r>
          </a:p>
          <a:p>
            <a:pPr marL="0" algn="just">
              <a:buNone/>
            </a:pPr>
            <a:r>
              <a:rPr lang="fr-FR" dirty="0" smtClean="0"/>
              <a:t>Le choix du type de bâtiments, leur hauteur, la conservation, les affectations budgétaires, </a:t>
            </a:r>
            <a:r>
              <a:rPr lang="fr-FR" dirty="0" err="1" smtClean="0"/>
              <a:t>etc</a:t>
            </a:r>
            <a:r>
              <a:rPr lang="fr-FR" dirty="0" smtClean="0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fr-FR" sz="3400" dirty="0" smtClean="0"/>
              <a:t>Fonctionnement et interaction avec la Municipalité</a:t>
            </a:r>
            <a:endParaRPr lang="fr-FR" sz="3400" dirty="0"/>
          </a:p>
        </p:txBody>
      </p:sp>
      <p:pic>
        <p:nvPicPr>
          <p:cNvPr id="6" name="Espace réservé du contenu 5" descr="P108085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55000" contrast="-70000"/>
          </a:blip>
          <a:stretch>
            <a:fillRect/>
          </a:stretch>
        </p:blipFill>
        <p:spPr>
          <a:xfrm>
            <a:off x="1" y="980728"/>
            <a:ext cx="9143999" cy="5143499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1052736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Sujets considérés comme prioritaires lors de la réunion du Comité du 9 janvier 2018 :</a:t>
            </a:r>
          </a:p>
          <a:p>
            <a:pPr algn="just">
              <a:buFontTx/>
              <a:buChar char="-"/>
            </a:pPr>
            <a:r>
              <a:rPr lang="fr-FR" sz="2800" dirty="0" smtClean="0"/>
              <a:t> </a:t>
            </a:r>
            <a:r>
              <a:rPr lang="fr-FR" sz="2800" u="sng" dirty="0" smtClean="0"/>
              <a:t>Cadre de vie </a:t>
            </a:r>
            <a:r>
              <a:rPr lang="fr-FR" sz="2800" dirty="0" smtClean="0"/>
              <a:t>(circulations douces, vitesses excessives, stationnement, transports en commun, gestion des ordures, sécurité, haut débit Internet).</a:t>
            </a:r>
          </a:p>
          <a:p>
            <a:pPr algn="just">
              <a:buFontTx/>
              <a:buChar char="-"/>
            </a:pPr>
            <a:r>
              <a:rPr lang="fr-FR" sz="2800" dirty="0" smtClean="0"/>
              <a:t> </a:t>
            </a:r>
            <a:r>
              <a:rPr lang="fr-FR" sz="2800" u="sng" dirty="0" smtClean="0"/>
              <a:t>Environnemen</a:t>
            </a:r>
            <a:r>
              <a:rPr lang="fr-FR" sz="2800" dirty="0" smtClean="0"/>
              <a:t>t (gestion des arbres, enfouissement des lignes aériennes, PLU et budget, aspects de gestion administrative de la ville et des quartiers, projet </a:t>
            </a:r>
            <a:r>
              <a:rPr lang="fr-FR" sz="2800" dirty="0" err="1" smtClean="0"/>
              <a:t>Bonamour</a:t>
            </a:r>
            <a:r>
              <a:rPr lang="fr-FR" sz="2800" dirty="0" smtClean="0"/>
              <a:t>).</a:t>
            </a:r>
            <a:endParaRPr lang="fr-FR" sz="3200" dirty="0" smtClean="0"/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smtClean="0"/>
              <a:t>En attente des réponses au questionnaire transmis au Directeur Général des Services de la ville pour la réunion  du 27/11/2017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Prochaines étapes, réflexions et actions à mener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9" name="Image 8" descr="WP_20180101_16_22_56_Pro (2) 1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55000" contrast="-70000"/>
          </a:blip>
          <a:stretch>
            <a:fillRect/>
          </a:stretch>
        </p:blipFill>
        <p:spPr>
          <a:xfrm rot="16200000">
            <a:off x="1838985" y="-1074281"/>
            <a:ext cx="5466030" cy="9144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1340768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800" dirty="0" smtClean="0"/>
              <a:t> Problèmes sur réseau routier de Capbreton (lieux accidentogènes avec pas ou peu de visibilité, écoulement des eaux pluviales insuffisant sur les chaussées, taille arbres et haies, </a:t>
            </a:r>
            <a:r>
              <a:rPr lang="fr-FR" sz="2800" dirty="0" err="1" smtClean="0"/>
              <a:t>etc</a:t>
            </a:r>
            <a:r>
              <a:rPr lang="fr-FR" sz="2800" dirty="0" smtClean="0"/>
              <a:t> …)</a:t>
            </a:r>
          </a:p>
          <a:p>
            <a:pPr algn="just">
              <a:buFontTx/>
              <a:buChar char="-"/>
            </a:pPr>
            <a:r>
              <a:rPr lang="fr-FR" sz="2800" dirty="0" smtClean="0"/>
              <a:t> Réflexions à mener sur les ventes de biens susceptibles de préemptions par la municipalité</a:t>
            </a:r>
          </a:p>
          <a:p>
            <a:pPr algn="just">
              <a:buFontTx/>
              <a:buChar char="-"/>
            </a:pPr>
            <a:r>
              <a:rPr lang="fr-FR" sz="2800" dirty="0" smtClean="0"/>
              <a:t> Après réponses des représentants municipaux,  priorisation des thèmes à débattre et arrêter à la prochaine réunion du Conseil du 20 février 2018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WP_20170228_17_28_42_Pro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55000" contrast="-70000"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LITTORAL ET TRAIT DE CÔTE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25963"/>
          </a:xfrm>
        </p:spPr>
        <p:txBody>
          <a:bodyPr>
            <a:normAutofit fontScale="92500"/>
          </a:bodyPr>
          <a:lstStyle/>
          <a:p>
            <a:pPr marL="0" algn="just">
              <a:buNone/>
            </a:pPr>
            <a:r>
              <a:rPr lang="fr-FR" sz="2600" dirty="0" smtClean="0"/>
              <a:t>Le sujet a une dimension globale intégrant des dimensions très locales avec des  conséquences futures sur la vie au quotidien. Ces conséquences sont complexes a appréhender car elles s'inscrivent sur une longue période de temps mais sont susceptibles de se traduire de façon </a:t>
            </a:r>
            <a:r>
              <a:rPr lang="fr-FR" sz="2600" dirty="0" err="1" smtClean="0"/>
              <a:t>trés</a:t>
            </a:r>
            <a:r>
              <a:rPr lang="fr-FR" sz="2600" dirty="0" smtClean="0"/>
              <a:t> concrète sur le quartier.</a:t>
            </a:r>
          </a:p>
          <a:p>
            <a:pPr marL="0" algn="just">
              <a:buNone/>
            </a:pPr>
            <a:r>
              <a:rPr lang="fr-FR" sz="2600" dirty="0" smtClean="0"/>
              <a:t>Exemple : augmentation de la fréquence  des vagues de submersion et arbitrages de traitement du problème qui ne peut être fait que par les décideurs au sens large (scientifiques, administrations ....) : </a:t>
            </a:r>
          </a:p>
          <a:p>
            <a:pPr marL="0" algn="just">
              <a:buNone/>
            </a:pPr>
            <a:r>
              <a:rPr lang="fr-FR" sz="2600" dirty="0" smtClean="0"/>
              <a:t>Quel rôle veut/doit jouer le comité de Quartier sur un sujet de ce type ou au travers de quel canal le comité quartier devrait prendre part aux discussions/arbitrages proposés ?</a:t>
            </a:r>
            <a:endParaRPr lang="fr-FR" sz="2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WP_20170228_17_28_42_Pro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55000" contrast="-70000"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752528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fr-FR" sz="2200" b="1" dirty="0" smtClean="0"/>
              <a:t>Des points avant d'orienter l'action (entre autres) </a:t>
            </a:r>
            <a:r>
              <a:rPr lang="fr-FR" sz="2200" dirty="0" smtClean="0"/>
              <a:t> </a:t>
            </a:r>
          </a:p>
          <a:p>
            <a:pPr marL="0" algn="just">
              <a:buNone/>
            </a:pPr>
            <a:r>
              <a:rPr lang="fr-FR" sz="2200" dirty="0" smtClean="0"/>
              <a:t>Comprendre le sujet, ses dimensions, les arbitrages techniques  et budgétaires  </a:t>
            </a:r>
          </a:p>
          <a:p>
            <a:pPr marL="0" algn="just">
              <a:buNone/>
            </a:pPr>
            <a:r>
              <a:rPr lang="fr-FR" sz="2200" dirty="0" smtClean="0"/>
              <a:t>Identifier les parties prenantes impliquées (administrations, politiques, scientifiques, associations,…)  et leur rôle  </a:t>
            </a:r>
          </a:p>
          <a:p>
            <a:pPr marL="0" algn="just">
              <a:buNone/>
            </a:pPr>
            <a:r>
              <a:rPr lang="fr-FR" sz="2200" b="1" dirty="0" smtClean="0"/>
              <a:t>Les enjeux d'arbitrage pour le Comite Quartier </a:t>
            </a:r>
            <a:r>
              <a:rPr lang="fr-FR" sz="2200" dirty="0" smtClean="0"/>
              <a:t> </a:t>
            </a:r>
          </a:p>
          <a:p>
            <a:pPr marL="0" algn="just">
              <a:buNone/>
            </a:pPr>
            <a:r>
              <a:rPr lang="fr-FR" sz="2200" dirty="0" smtClean="0"/>
              <a:t>Expression du point de vue du Quartier sur les enquêtes publiques  </a:t>
            </a:r>
          </a:p>
          <a:p>
            <a:pPr marL="0" algn="just">
              <a:buNone/>
            </a:pPr>
            <a:r>
              <a:rPr lang="fr-FR" sz="2200" dirty="0" smtClean="0"/>
              <a:t>Liaison avec les autres comités quartier  directement concernés en protection dunaire  </a:t>
            </a:r>
          </a:p>
          <a:p>
            <a:pPr marL="0" algn="just">
              <a:buNone/>
            </a:pPr>
            <a:r>
              <a:rPr lang="fr-FR" sz="2200" b="1" dirty="0" smtClean="0"/>
              <a:t>Définir le Rôle du comité de Quartier Le Port en lien avec les autres sujets environnement?</a:t>
            </a:r>
            <a:r>
              <a:rPr lang="fr-FR" sz="2200" dirty="0" smtClean="0"/>
              <a:t> </a:t>
            </a:r>
          </a:p>
          <a:p>
            <a:pPr marL="0" algn="just">
              <a:buNone/>
            </a:pPr>
            <a:r>
              <a:rPr lang="fr-FR" sz="2200" dirty="0" smtClean="0"/>
              <a:t>Les conséquences prévisionnelles sur le quartier et les arbitrages que cela peut induire comme : inscription des impacts des orientations prises sur le sujet Littoral  dans le PLUI par exemple (By-pass, dragage lac d'Hossegor et autres) </a:t>
            </a:r>
            <a:endParaRPr lang="fr-FR" sz="2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8296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LITTORAL ET TRAIT DE CÔTE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96" y="0"/>
            <a:ext cx="8525100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120758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55000" contrast="-70000"/>
          </a:blip>
          <a:stretch>
            <a:fillRect/>
          </a:stretch>
        </p:blipFill>
        <p:spPr>
          <a:xfrm>
            <a:off x="0" y="105273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Réunion Municipalité – Comité de Quartier Le Port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49079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Présentation membres du Comité de Quartier</a:t>
            </a:r>
          </a:p>
          <a:p>
            <a:r>
              <a:rPr lang="fr-FR" dirty="0" smtClean="0"/>
              <a:t>Approche de travail</a:t>
            </a:r>
          </a:p>
          <a:p>
            <a:r>
              <a:rPr lang="fr-FR" dirty="0" smtClean="0"/>
              <a:t>Choix et structuration des thèmes de travail</a:t>
            </a:r>
          </a:p>
          <a:p>
            <a:r>
              <a:rPr lang="fr-FR" dirty="0" smtClean="0"/>
              <a:t>Fonctionnement et interactions avec la Municipalité</a:t>
            </a:r>
          </a:p>
          <a:p>
            <a:r>
              <a:rPr lang="fr-FR" dirty="0" smtClean="0"/>
              <a:t>Prochaines étapes, réflexions et actions à mener</a:t>
            </a:r>
          </a:p>
          <a:p>
            <a:r>
              <a:rPr lang="fr-FR" dirty="0" smtClean="0"/>
              <a:t>Le littoral et le trait de côte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27784" y="6309320"/>
            <a:ext cx="3672408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dirty="0" smtClean="0"/>
              <a:t>Présentation des membres </a:t>
            </a:r>
            <a:br>
              <a:rPr lang="fr-FR" sz="3000" dirty="0" smtClean="0"/>
            </a:br>
            <a:r>
              <a:rPr lang="fr-FR" sz="3000" dirty="0" smtClean="0"/>
              <a:t>du Conseil de Quartier Le Port</a:t>
            </a:r>
            <a:endParaRPr lang="fr-FR" sz="3000" dirty="0"/>
          </a:p>
        </p:txBody>
      </p:sp>
      <p:pic>
        <p:nvPicPr>
          <p:cNvPr id="6" name="Espace réservé du contenu 5" descr="PA3107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55000" contrast="-70000"/>
          </a:blip>
          <a:stretch>
            <a:fillRect/>
          </a:stretch>
        </p:blipFill>
        <p:spPr>
          <a:xfrm>
            <a:off x="0" y="1196752"/>
            <a:ext cx="9144001" cy="514350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3672408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1412776"/>
            <a:ext cx="4572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Mesdames </a:t>
            </a:r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Antol</a:t>
            </a:r>
            <a:r>
              <a:rPr lang="fr-FR" sz="2000" dirty="0" smtClean="0"/>
              <a:t> Christine</a:t>
            </a:r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Condomine</a:t>
            </a:r>
            <a:r>
              <a:rPr lang="fr-FR" sz="2000" dirty="0" smtClean="0"/>
              <a:t> Marie</a:t>
            </a:r>
          </a:p>
          <a:p>
            <a:pPr>
              <a:buFontTx/>
              <a:buChar char="-"/>
            </a:pPr>
            <a:r>
              <a:rPr lang="fr-FR" sz="2000" dirty="0" smtClean="0"/>
              <a:t> Duclos Geneviève</a:t>
            </a:r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Lapenu</a:t>
            </a:r>
            <a:r>
              <a:rPr lang="fr-FR" sz="2000" dirty="0" smtClean="0"/>
              <a:t>-</a:t>
            </a:r>
            <a:r>
              <a:rPr lang="fr-FR" sz="2000" dirty="0" err="1" smtClean="0"/>
              <a:t>Escoubas</a:t>
            </a:r>
            <a:r>
              <a:rPr lang="fr-FR" sz="2000" dirty="0" smtClean="0"/>
              <a:t> Jacqueline</a:t>
            </a:r>
          </a:p>
          <a:p>
            <a:pPr>
              <a:buFontTx/>
              <a:buChar char="-"/>
            </a:pPr>
            <a:r>
              <a:rPr lang="fr-FR" sz="2000" dirty="0" smtClean="0"/>
              <a:t> Lemaire Chantal</a:t>
            </a:r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Middelton</a:t>
            </a:r>
            <a:r>
              <a:rPr lang="fr-FR" sz="2000" dirty="0" smtClean="0"/>
              <a:t>-</a:t>
            </a:r>
            <a:r>
              <a:rPr lang="fr-FR" sz="2000" dirty="0" err="1" smtClean="0"/>
              <a:t>Morre</a:t>
            </a:r>
            <a:r>
              <a:rPr lang="fr-FR" sz="2000" dirty="0" smtClean="0"/>
              <a:t> Esther</a:t>
            </a:r>
          </a:p>
          <a:p>
            <a:pPr>
              <a:buFontTx/>
              <a:buChar char="-"/>
            </a:pPr>
            <a:r>
              <a:rPr lang="fr-FR" sz="2000" dirty="0" smtClean="0"/>
              <a:t> Prat Christiane</a:t>
            </a:r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Ragon</a:t>
            </a:r>
            <a:r>
              <a:rPr lang="fr-FR" sz="2000" dirty="0" smtClean="0"/>
              <a:t> Jessica -  Co-présidente du Comité</a:t>
            </a:r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Verhee</a:t>
            </a:r>
            <a:r>
              <a:rPr lang="fr-FR" sz="2000" dirty="0" smtClean="0"/>
              <a:t> Dominique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88024" y="1412776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Messieurs</a:t>
            </a:r>
          </a:p>
          <a:p>
            <a:endParaRPr lang="fr-FR" sz="2000" dirty="0" smtClean="0"/>
          </a:p>
          <a:p>
            <a:r>
              <a:rPr lang="fr-FR" sz="2000" dirty="0" smtClean="0"/>
              <a:t>- </a:t>
            </a:r>
            <a:r>
              <a:rPr lang="fr-FR" sz="2000" dirty="0" err="1" smtClean="0"/>
              <a:t>Cabridens</a:t>
            </a:r>
            <a:r>
              <a:rPr lang="fr-FR" sz="2000" dirty="0" smtClean="0"/>
              <a:t> Didier</a:t>
            </a:r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Capdevielle</a:t>
            </a:r>
            <a:r>
              <a:rPr lang="fr-FR" sz="2000" dirty="0" smtClean="0"/>
              <a:t> Grégory</a:t>
            </a:r>
          </a:p>
          <a:p>
            <a:pPr>
              <a:buFontTx/>
              <a:buChar char="-"/>
            </a:pPr>
            <a:r>
              <a:rPr lang="fr-FR" sz="2000" dirty="0" smtClean="0"/>
              <a:t> Castex François</a:t>
            </a:r>
          </a:p>
          <a:p>
            <a:pPr>
              <a:buFontTx/>
              <a:buChar char="-"/>
            </a:pPr>
            <a:r>
              <a:rPr lang="fr-FR" sz="2000" dirty="0" smtClean="0"/>
              <a:t> Côme Jean-Yves</a:t>
            </a:r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Dauvin</a:t>
            </a:r>
            <a:r>
              <a:rPr lang="fr-FR" sz="2000" dirty="0" smtClean="0"/>
              <a:t> René</a:t>
            </a:r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Dussaussois</a:t>
            </a:r>
            <a:r>
              <a:rPr lang="fr-FR" sz="2000" dirty="0" smtClean="0"/>
              <a:t> Bernard</a:t>
            </a:r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Felus</a:t>
            </a:r>
            <a:r>
              <a:rPr lang="fr-FR" sz="2000" dirty="0" smtClean="0"/>
              <a:t> Loïc</a:t>
            </a:r>
          </a:p>
          <a:p>
            <a:pPr>
              <a:buFontTx/>
              <a:buChar char="-"/>
            </a:pPr>
            <a:r>
              <a:rPr lang="fr-FR" sz="2000" dirty="0" smtClean="0"/>
              <a:t> Hill James</a:t>
            </a:r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Louillat</a:t>
            </a:r>
            <a:r>
              <a:rPr lang="fr-FR" sz="2000" dirty="0" smtClean="0"/>
              <a:t> Jean-Pierre</a:t>
            </a:r>
          </a:p>
          <a:p>
            <a:pPr>
              <a:buFontTx/>
              <a:buChar char="-"/>
            </a:pPr>
            <a:r>
              <a:rPr lang="fr-FR" sz="2000" dirty="0" smtClean="0"/>
              <a:t> Schneider Jacques</a:t>
            </a:r>
          </a:p>
          <a:p>
            <a:pPr>
              <a:buFontTx/>
              <a:buChar char="-"/>
            </a:pPr>
            <a:r>
              <a:rPr lang="fr-FR" sz="2000" dirty="0" smtClean="0"/>
              <a:t> Willaert Lionel – Président du Comité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Approche et méthodologie de travail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Image 5" descr="PB050775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55000" contrast="-70000"/>
          </a:blip>
          <a:stretch>
            <a:fillRect/>
          </a:stretch>
        </p:blipFill>
        <p:spPr>
          <a:xfrm>
            <a:off x="0" y="1124744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44824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3200" dirty="0" smtClean="0"/>
              <a:t> Partage de l’information entre membres du Conseil</a:t>
            </a:r>
          </a:p>
          <a:p>
            <a:pPr>
              <a:buFontTx/>
              <a:buChar char="-"/>
            </a:pPr>
            <a:r>
              <a:rPr lang="fr-FR" sz="3200" dirty="0" smtClean="0"/>
              <a:t> Privilégier l’expression de toutes et tous</a:t>
            </a:r>
          </a:p>
          <a:p>
            <a:pPr>
              <a:buFontTx/>
              <a:buChar char="-"/>
            </a:pPr>
            <a:r>
              <a:rPr lang="fr-FR" sz="3200" dirty="0" smtClean="0"/>
              <a:t> Établir les règles de courtoisie et d’écoute</a:t>
            </a:r>
          </a:p>
          <a:p>
            <a:pPr>
              <a:buFontTx/>
              <a:buChar char="-"/>
            </a:pPr>
            <a:r>
              <a:rPr lang="fr-FR" sz="3200" dirty="0" smtClean="0"/>
              <a:t> Transparence des débats et des prises de position</a:t>
            </a:r>
          </a:p>
          <a:p>
            <a:pPr>
              <a:buFontTx/>
              <a:buChar char="-"/>
            </a:pPr>
            <a:r>
              <a:rPr lang="fr-FR" sz="3200" dirty="0" smtClean="0"/>
              <a:t> Priorités gérées par sous-groupes (ex. </a:t>
            </a:r>
            <a:r>
              <a:rPr lang="fr-FR" sz="3200" dirty="0" err="1" smtClean="0"/>
              <a:t>Bonamour</a:t>
            </a:r>
            <a:r>
              <a:rPr lang="fr-FR" sz="32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Choix et structuration des thèmes</a:t>
            </a:r>
            <a:endParaRPr lang="fr-FR" sz="3600" dirty="0"/>
          </a:p>
        </p:txBody>
      </p:sp>
      <p:pic>
        <p:nvPicPr>
          <p:cNvPr id="6" name="Espace réservé du contenu 5" descr="PC0508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55000" contrast="-70000"/>
          </a:blip>
          <a:stretch>
            <a:fillRect/>
          </a:stretch>
        </p:blipFill>
        <p:spPr>
          <a:xfrm>
            <a:off x="-3442" y="980728"/>
            <a:ext cx="9147441" cy="5145435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41277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fr-FR" sz="3200" dirty="0" smtClean="0"/>
              <a:t> Quels sont les enjeux du Comité ?</a:t>
            </a:r>
          </a:p>
          <a:p>
            <a:pPr algn="just">
              <a:buFontTx/>
              <a:buChar char="-"/>
            </a:pPr>
            <a:r>
              <a:rPr lang="fr-FR" sz="3200" dirty="0" smtClean="0"/>
              <a:t> Processus de priorisation</a:t>
            </a:r>
          </a:p>
          <a:p>
            <a:pPr algn="just">
              <a:buFontTx/>
              <a:buChar char="-"/>
            </a:pPr>
            <a:r>
              <a:rPr lang="fr-FR" sz="3200" dirty="0" smtClean="0"/>
              <a:t> Résultats de l’enquête</a:t>
            </a:r>
          </a:p>
          <a:p>
            <a:pPr algn="just">
              <a:buFontTx/>
              <a:buChar char="-"/>
            </a:pPr>
            <a:r>
              <a:rPr lang="fr-FR" sz="3200" dirty="0" smtClean="0"/>
              <a:t> Les choix et priorités du Comité à court et moyen terme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B050776 1.JPG"/>
          <p:cNvPicPr>
            <a:picLocks noChangeAspect="1"/>
          </p:cNvPicPr>
          <p:nvPr/>
        </p:nvPicPr>
        <p:blipFill>
          <a:blip r:embed="rId2" cstate="print">
            <a:lum bright="55000" contrast="-70000"/>
          </a:blip>
          <a:stretch>
            <a:fillRect/>
          </a:stretch>
        </p:blipFill>
        <p:spPr>
          <a:xfrm rot="16200000">
            <a:off x="1871700" y="-1034988"/>
            <a:ext cx="5400600" cy="91440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11560" y="548686"/>
          <a:ext cx="8064896" cy="5410567"/>
        </p:xfrm>
        <a:graphic>
          <a:graphicData uri="http://schemas.openxmlformats.org/drawingml/2006/table">
            <a:tbl>
              <a:tblPr/>
              <a:tblGrid>
                <a:gridCol w="3704321"/>
                <a:gridCol w="2175792"/>
                <a:gridCol w="2184783"/>
              </a:tblGrid>
              <a:tr h="1973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PRIORISATION DES THEMES DE REFLEXION ET D'ACTION  PAR LE COMITE DE QUARTIER</a:t>
                      </a:r>
                    </a:p>
                  </a:txBody>
                  <a:tcPr marL="5017" marR="5017" marT="5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7" marR="5017" marT="5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7" marR="5017" marT="5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7" marR="5017" marT="5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0-1-3 Circulation</a:t>
                      </a:r>
                    </a:p>
                  </a:txBody>
                  <a:tcPr marL="5017" marR="5017" marT="50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017" marR="5017" marT="50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17" marR="5017" marT="50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1-3-2 Mauvaise délimitation entre piétons et vélos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11-3-1 Aménagement des trottoirs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11-3-2 pistes cyclables à développer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1-2-4 Etat de la voirie des quartiers au regard du bord de mer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1-2-6 Entretien des trottoirs et pistes cyclables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1-3-6 Vitesse excessive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1-3-4 problème de stationnement en période estivale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1-3-3 Stationnements insuffisants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1-3-7 stationnement gros véhicules 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1-3-9 croisements dangereux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11-3-5 transports en commun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4-1-1 informations horaires bus et accès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1-1-1 Gestion des ordures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1-4-4 la sécurité sur les quais en période de grande affluence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1-5-1 Haut débit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2-1-2 gestion des arbres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2-1-1 espaces verts trop rares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12-1-2 PLU: imposer des contraintes de boisement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3-1-3 arborer les rues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13-1-7 front de mer mise en valeur de la promenade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5017" marR="5017" marT="50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13-1-5 protection des arbres significatifs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17" marR="5017" marT="50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13-1-3 enfouissement des lignes aériennes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12-1-4  quel type de </a:t>
                      </a:r>
                      <a:r>
                        <a:rPr lang="fr-FR" sz="1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bâtiment</a:t>
                      </a:r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? Quelle hauteur?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12-1-3 PLU: choix architecturaux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17" marR="5017" marT="5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CADRE DE VIE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Image 5" descr="PB050776 1.JPG"/>
          <p:cNvPicPr>
            <a:picLocks noChangeAspect="1"/>
          </p:cNvPicPr>
          <p:nvPr/>
        </p:nvPicPr>
        <p:blipFill>
          <a:blip r:embed="rId2" cstate="print">
            <a:lum bright="55000" contrast="-70000"/>
          </a:blip>
          <a:stretch>
            <a:fillRect/>
          </a:stretch>
        </p:blipFill>
        <p:spPr>
          <a:xfrm rot="16200000">
            <a:off x="1871700" y="-1034988"/>
            <a:ext cx="5400600" cy="9144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1052736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1. La mauvaise délimitation entre piétons et vélos, l’aménagement des trottoirs, les pistes cyclables </a:t>
            </a:r>
            <a:r>
              <a:rPr lang="fr-FR" sz="2800" dirty="0" err="1" smtClean="0"/>
              <a:t>etc</a:t>
            </a:r>
            <a:r>
              <a:rPr lang="fr-FR" sz="2800" dirty="0" smtClean="0"/>
              <a:t> … ). </a:t>
            </a:r>
          </a:p>
          <a:p>
            <a:pPr algn="just"/>
            <a:r>
              <a:rPr lang="fr-FR" sz="2800" dirty="0" smtClean="0"/>
              <a:t>Ce groupe a été </a:t>
            </a:r>
            <a:r>
              <a:rPr lang="fr-FR" sz="2800" b="1" dirty="0" smtClean="0"/>
              <a:t>dénommé CIRCULATION DOUCE.</a:t>
            </a:r>
          </a:p>
          <a:p>
            <a:pPr algn="just"/>
            <a:r>
              <a:rPr lang="fr-FR" sz="2800" dirty="0" smtClean="0"/>
              <a:t> Avant d’étudier des solutions, nous présenterons à la prochaine réunion avec la mairie nos constats et les questions :  </a:t>
            </a:r>
          </a:p>
          <a:p>
            <a:pPr algn="just">
              <a:buFontTx/>
              <a:buChar char="-"/>
            </a:pPr>
            <a:r>
              <a:rPr lang="fr-FR" sz="2800" dirty="0" smtClean="0"/>
              <a:t>  existe-t-il des projets, un budget ? </a:t>
            </a:r>
          </a:p>
          <a:p>
            <a:pPr algn="just"/>
            <a:r>
              <a:rPr lang="fr-FR" sz="2800" dirty="0" smtClean="0"/>
              <a:t>- qu’est-ce qui est prévu comme transport en commun pour décourager l’utilisation de la voiture … ?</a:t>
            </a:r>
          </a:p>
          <a:p>
            <a:pPr algn="just"/>
            <a:r>
              <a:rPr lang="fr-FR" sz="2800" dirty="0" smtClean="0"/>
              <a:t>- de nouvelles pistes cyclables, rénovations des trottoirs, problème des cartes de stationnement pour résidents, </a:t>
            </a:r>
            <a:r>
              <a:rPr lang="fr-FR" sz="2800" dirty="0" err="1" smtClean="0"/>
              <a:t>etc</a:t>
            </a:r>
            <a:r>
              <a:rPr lang="fr-FR" sz="2800" dirty="0" smtClean="0"/>
              <a:t> …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fr-FR" dirty="0" smtClean="0"/>
              <a:t>Réunion Municipalité - Comité de quartier Le Port Capbreton 26/01/2018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0D9-82B0-4A5B-9F75-1E8DCD0B276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CADRE DE VIE</a:t>
            </a:r>
            <a:endParaRPr lang="fr-FR" sz="3600" dirty="0"/>
          </a:p>
        </p:txBody>
      </p:sp>
      <p:pic>
        <p:nvPicPr>
          <p:cNvPr id="7" name="Image 6" descr="PB050776 1.JPG"/>
          <p:cNvPicPr>
            <a:picLocks noChangeAspect="1"/>
          </p:cNvPicPr>
          <p:nvPr/>
        </p:nvPicPr>
        <p:blipFill>
          <a:blip r:embed="rId2" cstate="print">
            <a:lum bright="55000" contrast="-70000"/>
          </a:blip>
          <a:stretch>
            <a:fillRect/>
          </a:stretch>
        </p:blipFill>
        <p:spPr>
          <a:xfrm rot="16200000">
            <a:off x="1871700" y="-1106996"/>
            <a:ext cx="5400600" cy="914400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2.     VITESSE EXCESSIVE</a:t>
            </a:r>
            <a:r>
              <a:rPr lang="fr-FR" dirty="0" smtClean="0"/>
              <a:t> </a:t>
            </a:r>
          </a:p>
          <a:p>
            <a:pPr algn="just">
              <a:buNone/>
            </a:pPr>
            <a:r>
              <a:rPr lang="fr-FR" sz="2800" dirty="0" smtClean="0"/>
              <a:t>Les rues les plus exposées : </a:t>
            </a:r>
          </a:p>
          <a:p>
            <a:pPr marL="0" algn="just">
              <a:buNone/>
            </a:pPr>
            <a:r>
              <a:rPr lang="fr-FR" sz="2800" dirty="0" smtClean="0"/>
              <a:t>Avenue de Lattre de Tassigny, Commandant l’</a:t>
            </a:r>
            <a:r>
              <a:rPr lang="fr-FR" sz="2800" dirty="0" err="1" smtClean="0"/>
              <a:t>Herminier</a:t>
            </a:r>
            <a:r>
              <a:rPr lang="fr-FR" sz="2800" dirty="0" smtClean="0"/>
              <a:t>, Pompidou. </a:t>
            </a:r>
          </a:p>
          <a:p>
            <a:pPr marL="0" algn="just">
              <a:buNone/>
            </a:pPr>
            <a:r>
              <a:rPr lang="fr-FR" sz="2800" dirty="0" smtClean="0"/>
              <a:t>Qu’est-ce qui est prévu pour empêcher les courses de voitures et de motos ? </a:t>
            </a:r>
          </a:p>
          <a:p>
            <a:pPr marL="0" algn="just">
              <a:buNone/>
            </a:pPr>
            <a:r>
              <a:rPr lang="fr-FR" sz="2800" dirty="0" smtClean="0"/>
              <a:t>En général, quelles actions : délimitation, radars, gendarme couché, rétrécissement de la rue, </a:t>
            </a:r>
            <a:r>
              <a:rPr lang="fr-FR" sz="2800" dirty="0" err="1" smtClean="0"/>
              <a:t>etc</a:t>
            </a:r>
            <a:r>
              <a:rPr lang="fr-FR" sz="2800" dirty="0" smtClean="0"/>
              <a:t> … ?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1090</Words>
  <Application>Microsoft Office PowerPoint</Application>
  <PresentationFormat>Affichage à l'écran (4:3)</PresentationFormat>
  <Paragraphs>249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Réunion Municipalité – Comité de Quartier Le Port</vt:lpstr>
      <vt:lpstr>Présentation des membres  du Conseil de Quartier Le Port</vt:lpstr>
      <vt:lpstr>Approche et méthodologie de travail</vt:lpstr>
      <vt:lpstr>Choix et structuration des thèmes</vt:lpstr>
      <vt:lpstr>Diapositive 7</vt:lpstr>
      <vt:lpstr>CADRE DE VIE</vt:lpstr>
      <vt:lpstr>CADRE DE VIE</vt:lpstr>
      <vt:lpstr>CADRE DE VIE</vt:lpstr>
      <vt:lpstr>CADRE DE VIE</vt:lpstr>
      <vt:lpstr>CADRE DE VIE</vt:lpstr>
      <vt:lpstr>ENVIRONNEMENT</vt:lpstr>
      <vt:lpstr>ENVIRONNEMENT</vt:lpstr>
      <vt:lpstr>Fonctionnement et interaction avec la Municipalité</vt:lpstr>
      <vt:lpstr> Prochaines étapes, réflexions et actions à mener </vt:lpstr>
      <vt:lpstr>LITTORAL ET TRAIT DE CÔTE</vt:lpstr>
      <vt:lpstr>LITTORAL ET TRAIT DE CÔTE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JP-94</dc:creator>
  <cp:lastModifiedBy>JP-94</cp:lastModifiedBy>
  <cp:revision>78</cp:revision>
  <dcterms:created xsi:type="dcterms:W3CDTF">2018-01-16T09:08:58Z</dcterms:created>
  <dcterms:modified xsi:type="dcterms:W3CDTF">2018-01-21T18:15:18Z</dcterms:modified>
</cp:coreProperties>
</file>